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7" r:id="rId5"/>
    <p:sldId id="278" r:id="rId6"/>
    <p:sldId id="286" r:id="rId7"/>
    <p:sldId id="262" r:id="rId8"/>
    <p:sldId id="261" r:id="rId9"/>
    <p:sldId id="284" r:id="rId10"/>
    <p:sldId id="288" r:id="rId11"/>
    <p:sldId id="289" r:id="rId12"/>
    <p:sldId id="273" r:id="rId13"/>
    <p:sldId id="272" r:id="rId14"/>
    <p:sldId id="259" r:id="rId15"/>
    <p:sldId id="266" r:id="rId16"/>
    <p:sldId id="290" r:id="rId17"/>
    <p:sldId id="268" r:id="rId18"/>
    <p:sldId id="270" r:id="rId19"/>
    <p:sldId id="271" r:id="rId20"/>
    <p:sldId id="281" r:id="rId21"/>
    <p:sldId id="282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2FD1-39D4-45A4-A138-04599525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1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4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2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9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18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5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31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86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7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6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9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5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92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5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14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1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88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8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15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9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54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01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1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58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60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09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0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8" indent="0">
              <a:buNone/>
              <a:defRPr sz="1600" b="1"/>
            </a:lvl4pPr>
            <a:lvl5pPr marL="1828558" indent="0">
              <a:buNone/>
              <a:defRPr sz="1600" b="1"/>
            </a:lvl5pPr>
            <a:lvl6pPr marL="2285697" indent="0">
              <a:buNone/>
              <a:defRPr sz="1600" b="1"/>
            </a:lvl6pPr>
            <a:lvl7pPr marL="2742836" indent="0">
              <a:buNone/>
              <a:defRPr sz="1600" b="1"/>
            </a:lvl7pPr>
            <a:lvl8pPr marL="3199976" indent="0">
              <a:buNone/>
              <a:defRPr sz="1600" b="1"/>
            </a:lvl8pPr>
            <a:lvl9pPr marL="36571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3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0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8" indent="0">
              <a:buNone/>
              <a:defRPr sz="2000"/>
            </a:lvl4pPr>
            <a:lvl5pPr marL="1828558" indent="0">
              <a:buNone/>
              <a:defRPr sz="2000"/>
            </a:lvl5pPr>
            <a:lvl6pPr marL="2285697" indent="0">
              <a:buNone/>
              <a:defRPr sz="2000"/>
            </a:lvl6pPr>
            <a:lvl7pPr marL="2742836" indent="0">
              <a:buNone/>
              <a:defRPr sz="2000"/>
            </a:lvl7pPr>
            <a:lvl8pPr marL="3199976" indent="0">
              <a:buNone/>
              <a:defRPr sz="2000"/>
            </a:lvl8pPr>
            <a:lvl9pPr marL="36571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8" indent="0">
              <a:buNone/>
              <a:defRPr sz="800"/>
            </a:lvl4pPr>
            <a:lvl5pPr marL="1828558" indent="0">
              <a:buNone/>
              <a:defRPr sz="800"/>
            </a:lvl5pPr>
            <a:lvl6pPr marL="2285697" indent="0">
              <a:buNone/>
              <a:defRPr sz="800"/>
            </a:lvl6pPr>
            <a:lvl7pPr marL="2742836" indent="0">
              <a:buNone/>
              <a:defRPr sz="800"/>
            </a:lvl7pPr>
            <a:lvl8pPr marL="3199976" indent="0">
              <a:buNone/>
              <a:defRPr sz="800"/>
            </a:lvl8pPr>
            <a:lvl9pPr marL="365711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ctr" defTabSz="91427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2" algn="l" defTabSz="9142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8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7" indent="-228570" algn="l" defTabSz="9142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9142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5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islamshafikul1986@gmail.com" TargetMode="Externa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20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" y="381003"/>
            <a:ext cx="9143992" cy="6452753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bn-IN" sz="5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</a:t>
            </a:r>
            <a:r>
              <a:rPr lang="bn-BD" sz="5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7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prettyyellowbutterfl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7129">
            <a:off x="291941" y="5300603"/>
            <a:ext cx="1222469" cy="83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5367" y="3226378"/>
            <a:ext cx="6071752" cy="38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0358" y="3226378"/>
            <a:ext cx="6071750" cy="381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7" y="6452754"/>
            <a:ext cx="8440872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4" y="3"/>
            <a:ext cx="8433945" cy="380999"/>
          </a:xfrm>
          <a:prstGeom prst="rect">
            <a:avLst/>
          </a:prstGeom>
        </p:spPr>
      </p:pic>
      <p:pic>
        <p:nvPicPr>
          <p:cNvPr id="5" name="Picture 4" descr="prettyyellowbutterfl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92503">
            <a:off x="7751861" y="5320815"/>
            <a:ext cx="1222469" cy="835953"/>
          </a:xfrm>
          <a:prstGeom prst="rect">
            <a:avLst/>
          </a:prstGeom>
        </p:spPr>
      </p:pic>
      <p:pic>
        <p:nvPicPr>
          <p:cNvPr id="22" name="Picture 7" descr="J:\Animation\hanabi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1516" y="4171741"/>
            <a:ext cx="1532352" cy="2051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7" descr="J:\Animation\hanabi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879677"/>
            <a:ext cx="1532352" cy="140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 descr="J:\Animation\hanabi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890" y="4872105"/>
            <a:ext cx="1532352" cy="140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5" descr="flower03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378001"/>
            <a:ext cx="2367145" cy="1962150"/>
          </a:xfrm>
          <a:prstGeom prst="rect">
            <a:avLst/>
          </a:prstGeom>
        </p:spPr>
      </p:pic>
      <p:pic>
        <p:nvPicPr>
          <p:cNvPr id="20" name="Content Placeholder 5" descr="flower03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055" y="4319561"/>
            <a:ext cx="2367145" cy="1962150"/>
          </a:xfrm>
          <a:prstGeom prst="rect">
            <a:avLst/>
          </a:prstGeom>
        </p:spPr>
      </p:pic>
      <p:pic>
        <p:nvPicPr>
          <p:cNvPr id="25" name="Picture 24" descr="3541910_60x60.p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36" y="624732"/>
            <a:ext cx="927592" cy="828618"/>
          </a:xfrm>
          <a:prstGeom prst="rect">
            <a:avLst/>
          </a:prstGeom>
        </p:spPr>
      </p:pic>
      <p:sp>
        <p:nvSpPr>
          <p:cNvPr id="17" name="Flowchart: Delay 16"/>
          <p:cNvSpPr/>
          <p:nvPr/>
        </p:nvSpPr>
        <p:spPr>
          <a:xfrm flipH="1">
            <a:off x="-39746" y="31576"/>
            <a:ext cx="4569753" cy="6837219"/>
          </a:xfrm>
          <a:prstGeom prst="flowChartDelay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0166807">
            <a:off x="-65070" y="1022740"/>
            <a:ext cx="5012888" cy="785006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NikoshBAN" pitchFamily="2" charset="0"/>
              </a:rPr>
              <a:t>DALDALIA SIDDIQUA DAKHIL MADRASHA</a:t>
            </a:r>
          </a:p>
        </p:txBody>
      </p:sp>
      <p:pic>
        <p:nvPicPr>
          <p:cNvPr id="26" name="Picture 25" descr="3541910_60x60.pn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208" y="685800"/>
            <a:ext cx="927592" cy="828618"/>
          </a:xfrm>
          <a:prstGeom prst="rect">
            <a:avLst/>
          </a:prstGeom>
        </p:spPr>
      </p:pic>
      <p:sp>
        <p:nvSpPr>
          <p:cNvPr id="16" name="Flowchart: Delay 15"/>
          <p:cNvSpPr/>
          <p:nvPr/>
        </p:nvSpPr>
        <p:spPr>
          <a:xfrm>
            <a:off x="4544271" y="41431"/>
            <a:ext cx="5036121" cy="6837219"/>
          </a:xfrm>
          <a:prstGeom prst="flowChartDelay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369621">
            <a:off x="4523669" y="1032401"/>
            <a:ext cx="5027052" cy="765683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cs typeface="NikoshBAN" pitchFamily="2" charset="0"/>
              </a:rPr>
              <a:t>DALDALIA SIDDIQUA DAKHIL MADRASHA.</a:t>
            </a:r>
          </a:p>
        </p:txBody>
      </p:sp>
    </p:spTree>
    <p:extLst>
      <p:ext uri="{BB962C8B-B14F-4D97-AF65-F5344CB8AC3E}">
        <p14:creationId xmlns:p14="http://schemas.microsoft.com/office/powerpoint/2010/main" val="27354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6725E-6 L -0.65834 -0.0222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11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6725E-6 L 0.67083 3.36725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600"/>
                            </p:stCondLst>
                            <p:childTnLst>
                              <p:par>
                                <p:cTn id="34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4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4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34635"/>
            <a:ext cx="0" cy="664325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34635"/>
            <a:ext cx="0" cy="664325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41565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57200" y="2251360"/>
            <a:ext cx="8229600" cy="1905000"/>
            <a:chOff x="457200" y="2251360"/>
            <a:chExt cx="8229600" cy="1905000"/>
          </a:xfrm>
        </p:grpSpPr>
        <p:sp>
          <p:nvSpPr>
            <p:cNvPr id="14" name="Rectangle 13"/>
            <p:cNvSpPr/>
            <p:nvPr/>
          </p:nvSpPr>
          <p:spPr>
            <a:xfrm>
              <a:off x="651165" y="2571432"/>
              <a:ext cx="7807035" cy="1323439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bn-IN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০ , ৩, ৩---- পরবর্তী  পাঁচটি সংখ্যা নির্ণয় করে একটি  ফিবোনাক্কি প্যাটার্ন তৈরি কর। 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7200" y="2251360"/>
              <a:ext cx="8229600" cy="1905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495300"/>
            <a:ext cx="7107382" cy="1181100"/>
            <a:chOff x="838200" y="495300"/>
            <a:chExt cx="7107382" cy="1181100"/>
          </a:xfrm>
        </p:grpSpPr>
        <p:sp>
          <p:nvSpPr>
            <p:cNvPr id="15" name="Flowchart: Terminator 14"/>
            <p:cNvSpPr/>
            <p:nvPr/>
          </p:nvSpPr>
          <p:spPr>
            <a:xfrm>
              <a:off x="2362200" y="762000"/>
              <a:ext cx="4191000" cy="609600"/>
            </a:xfrm>
            <a:prstGeom prst="flowChartTermina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একক কাজঃ  </a:t>
              </a:r>
            </a:p>
          </p:txBody>
        </p:sp>
        <p:sp>
          <p:nvSpPr>
            <p:cNvPr id="18" name="Cloud Callout 17"/>
            <p:cNvSpPr/>
            <p:nvPr/>
          </p:nvSpPr>
          <p:spPr>
            <a:xfrm>
              <a:off x="838200" y="495300"/>
              <a:ext cx="7107382" cy="1181100"/>
            </a:xfrm>
            <a:prstGeom prst="cloudCallou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4953000"/>
            <a:ext cx="6238129" cy="990600"/>
            <a:chOff x="685800" y="4953000"/>
            <a:chExt cx="7772399" cy="990600"/>
          </a:xfrm>
        </p:grpSpPr>
        <p:sp>
          <p:nvSpPr>
            <p:cNvPr id="20" name="Cloud Callout 19"/>
            <p:cNvSpPr/>
            <p:nvPr/>
          </p:nvSpPr>
          <p:spPr>
            <a:xfrm>
              <a:off x="685800" y="4953000"/>
              <a:ext cx="7772399" cy="990600"/>
            </a:xfrm>
            <a:prstGeom prst="cloudCallout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63165" y="5211938"/>
              <a:ext cx="3989070" cy="6874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TriangleInverted">
                <a:avLst>
                  <a:gd name="adj" fmla="val 25080"/>
                </a:avLst>
              </a:prstTxWarp>
              <a:noAutofit/>
            </a:bodyPr>
            <a:lstStyle/>
            <a:p>
              <a:pPr algn="ctr"/>
              <a:r>
                <a:rPr lang="bn-IN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সময় </a:t>
              </a:r>
              <a:r>
                <a:rPr lang="en-US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0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5</a:t>
              </a:r>
              <a:r>
                <a:rPr lang="bn-IN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মিনিট । 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1" descr="D:\SAIFUL DIGITAL CONTAINT\ANIMATION\clock_hands_spinning_import_sm_wm.gif">
            <a:extLst>
              <a:ext uri="{FF2B5EF4-FFF2-40B4-BE49-F238E27FC236}">
                <a16:creationId xmlns:a16="http://schemas.microsoft.com/office/drawing/2014/main" id="{456889E4-9356-4008-9618-14147B9315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7895" y="4596149"/>
            <a:ext cx="1568905" cy="156890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9983"/>
            <a:ext cx="8077200" cy="4475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838200" y="405312"/>
            <a:ext cx="7696200" cy="46166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বই এর ২নং পৃষ্ঠায় ইরাটোস্থিনিক ছাঁকন চিত্রটি  তোমারা নিশ্চয় লক্ষ্য করেছ ।  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" y="5937736"/>
            <a:ext cx="7696200" cy="46166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kwdKzj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j`wjqv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wmwÏwKqv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gv`ivmv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al 189"/>
          <p:cNvSpPr/>
          <p:nvPr/>
        </p:nvSpPr>
        <p:spPr>
          <a:xfrm>
            <a:off x="7245924" y="6248400"/>
            <a:ext cx="9144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273629" y="4419600"/>
            <a:ext cx="9144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59037"/>
              </p:ext>
            </p:extLst>
          </p:nvPr>
        </p:nvGraphicFramePr>
        <p:xfrm>
          <a:off x="-5" y="110832"/>
          <a:ext cx="9081660" cy="662940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0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2673">
                <a:tc gridSpan="10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3855" y="762000"/>
            <a:ext cx="838200" cy="457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949030" y="768927"/>
            <a:ext cx="80357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828800" y="762000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724400" y="782781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762000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4572000" y="768927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6477000" y="782781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88482" y="1995052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07181" y="768927"/>
            <a:ext cx="81742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6445827" y="768926"/>
            <a:ext cx="793173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22" name="Oval 21"/>
          <p:cNvSpPr/>
          <p:nvPr/>
        </p:nvSpPr>
        <p:spPr>
          <a:xfrm>
            <a:off x="2763983" y="13577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9030" y="1371600"/>
            <a:ext cx="84512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26327" y="782781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05800" y="762000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15200" y="782780"/>
            <a:ext cx="6858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94964" y="755072"/>
            <a:ext cx="872836" cy="464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8" name="Oval 27"/>
          <p:cNvSpPr/>
          <p:nvPr/>
        </p:nvSpPr>
        <p:spPr>
          <a:xfrm>
            <a:off x="7315200" y="755072"/>
            <a:ext cx="699655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9" name="Oval 28"/>
          <p:cNvSpPr/>
          <p:nvPr/>
        </p:nvSpPr>
        <p:spPr>
          <a:xfrm>
            <a:off x="2743201" y="762000"/>
            <a:ext cx="83819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27710" y="1392382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949030" y="137160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2" name="Oval 31"/>
          <p:cNvSpPr/>
          <p:nvPr/>
        </p:nvSpPr>
        <p:spPr>
          <a:xfrm>
            <a:off x="1863436" y="1371597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3" name="Oval 32"/>
          <p:cNvSpPr/>
          <p:nvPr/>
        </p:nvSpPr>
        <p:spPr>
          <a:xfrm>
            <a:off x="2774370" y="135774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4" name="Oval 33"/>
          <p:cNvSpPr/>
          <p:nvPr/>
        </p:nvSpPr>
        <p:spPr>
          <a:xfrm>
            <a:off x="3678383" y="1350817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709" y="19673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42104" y="19673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50127" y="19673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92783" y="1385454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04264" y="1392382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78383" y="200198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49582" y="2576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31715" y="2576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78383" y="2576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85855" y="256309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57055" y="31865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28239" y="31865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568538" y="32073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23313" y="200198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486403" y="2029689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599710" y="2036617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194964" y="1385454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678385" y="1336963"/>
            <a:ext cx="838200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3" name="Oval 52"/>
          <p:cNvSpPr/>
          <p:nvPr/>
        </p:nvSpPr>
        <p:spPr>
          <a:xfrm>
            <a:off x="7294417" y="1385453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4" name="Oval 53"/>
          <p:cNvSpPr/>
          <p:nvPr/>
        </p:nvSpPr>
        <p:spPr>
          <a:xfrm>
            <a:off x="5507183" y="1399308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5" name="Oval 54"/>
          <p:cNvSpPr/>
          <p:nvPr/>
        </p:nvSpPr>
        <p:spPr>
          <a:xfrm>
            <a:off x="6390407" y="1371597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56" name="Oval 55"/>
          <p:cNvSpPr/>
          <p:nvPr/>
        </p:nvSpPr>
        <p:spPr>
          <a:xfrm>
            <a:off x="8198427" y="1371598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7" name="Oval 56"/>
          <p:cNvSpPr/>
          <p:nvPr/>
        </p:nvSpPr>
        <p:spPr>
          <a:xfrm>
            <a:off x="4585855" y="1371598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8" name="Oval 57"/>
          <p:cNvSpPr/>
          <p:nvPr/>
        </p:nvSpPr>
        <p:spPr>
          <a:xfrm>
            <a:off x="0" y="1932710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59" name="Oval 58"/>
          <p:cNvSpPr/>
          <p:nvPr/>
        </p:nvSpPr>
        <p:spPr>
          <a:xfrm>
            <a:off x="928255" y="194656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60" name="Oval 59"/>
          <p:cNvSpPr/>
          <p:nvPr/>
        </p:nvSpPr>
        <p:spPr>
          <a:xfrm>
            <a:off x="1849582" y="193271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61" name="Oval 60"/>
          <p:cNvSpPr/>
          <p:nvPr/>
        </p:nvSpPr>
        <p:spPr>
          <a:xfrm>
            <a:off x="2757054" y="1946561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62" name="Oval 61"/>
          <p:cNvSpPr/>
          <p:nvPr/>
        </p:nvSpPr>
        <p:spPr>
          <a:xfrm>
            <a:off x="3681845" y="1974272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63" name="Oval 62"/>
          <p:cNvSpPr/>
          <p:nvPr/>
        </p:nvSpPr>
        <p:spPr>
          <a:xfrm>
            <a:off x="4592783" y="2001982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64" name="Oval 63"/>
          <p:cNvSpPr/>
          <p:nvPr/>
        </p:nvSpPr>
        <p:spPr>
          <a:xfrm>
            <a:off x="5493326" y="2015834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65" name="Oval 64"/>
          <p:cNvSpPr/>
          <p:nvPr/>
        </p:nvSpPr>
        <p:spPr>
          <a:xfrm>
            <a:off x="6418117" y="198812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66" name="Oval 65"/>
          <p:cNvSpPr/>
          <p:nvPr/>
        </p:nvSpPr>
        <p:spPr>
          <a:xfrm>
            <a:off x="7315200" y="2008908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67" name="Oval 66"/>
          <p:cNvSpPr/>
          <p:nvPr/>
        </p:nvSpPr>
        <p:spPr>
          <a:xfrm>
            <a:off x="8222670" y="198120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</a:t>
            </a:r>
          </a:p>
        </p:txBody>
      </p:sp>
      <p:sp>
        <p:nvSpPr>
          <p:cNvPr id="69" name="Oval 68"/>
          <p:cNvSpPr/>
          <p:nvPr/>
        </p:nvSpPr>
        <p:spPr>
          <a:xfrm>
            <a:off x="6404264" y="32073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29058" y="32073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2347" y="378229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49039" y="37961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774370" y="3823854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678383" y="3809999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65075" y="37961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390411" y="3809999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222671" y="378229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36529" y="32073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678383" y="32073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236529" y="2590799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94417" y="2576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423313" y="25977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50127" y="259772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3855" y="257694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sp>
        <p:nvSpPr>
          <p:cNvPr id="85" name="Oval 84"/>
          <p:cNvSpPr/>
          <p:nvPr/>
        </p:nvSpPr>
        <p:spPr>
          <a:xfrm>
            <a:off x="935175" y="256309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 </a:t>
            </a:r>
          </a:p>
        </p:txBody>
      </p:sp>
      <p:sp>
        <p:nvSpPr>
          <p:cNvPr id="86" name="Oval 85"/>
          <p:cNvSpPr/>
          <p:nvPr/>
        </p:nvSpPr>
        <p:spPr>
          <a:xfrm>
            <a:off x="1835724" y="2576945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 </a:t>
            </a:r>
          </a:p>
        </p:txBody>
      </p:sp>
      <p:sp>
        <p:nvSpPr>
          <p:cNvPr id="87" name="Oval 86"/>
          <p:cNvSpPr/>
          <p:nvPr/>
        </p:nvSpPr>
        <p:spPr>
          <a:xfrm>
            <a:off x="2746660" y="257694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</a:t>
            </a:r>
          </a:p>
        </p:txBody>
      </p:sp>
      <p:sp>
        <p:nvSpPr>
          <p:cNvPr id="88" name="Oval 87"/>
          <p:cNvSpPr/>
          <p:nvPr/>
        </p:nvSpPr>
        <p:spPr>
          <a:xfrm>
            <a:off x="3678379" y="2570015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 </a:t>
            </a:r>
          </a:p>
        </p:txBody>
      </p:sp>
      <p:sp>
        <p:nvSpPr>
          <p:cNvPr id="89" name="Oval 88"/>
          <p:cNvSpPr/>
          <p:nvPr/>
        </p:nvSpPr>
        <p:spPr>
          <a:xfrm>
            <a:off x="4568538" y="254230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 </a:t>
            </a:r>
          </a:p>
        </p:txBody>
      </p:sp>
      <p:sp>
        <p:nvSpPr>
          <p:cNvPr id="90" name="Oval 89"/>
          <p:cNvSpPr/>
          <p:nvPr/>
        </p:nvSpPr>
        <p:spPr>
          <a:xfrm>
            <a:off x="5507181" y="256309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 </a:t>
            </a:r>
          </a:p>
        </p:txBody>
      </p:sp>
      <p:sp>
        <p:nvSpPr>
          <p:cNvPr id="91" name="Oval 90"/>
          <p:cNvSpPr/>
          <p:nvPr/>
        </p:nvSpPr>
        <p:spPr>
          <a:xfrm>
            <a:off x="6404264" y="257694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 </a:t>
            </a:r>
          </a:p>
        </p:txBody>
      </p:sp>
      <p:sp>
        <p:nvSpPr>
          <p:cNvPr id="92" name="Oval 91"/>
          <p:cNvSpPr/>
          <p:nvPr/>
        </p:nvSpPr>
        <p:spPr>
          <a:xfrm>
            <a:off x="7297884" y="2563090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39 </a:t>
            </a:r>
          </a:p>
        </p:txBody>
      </p:sp>
      <p:sp>
        <p:nvSpPr>
          <p:cNvPr id="93" name="Oval 92"/>
          <p:cNvSpPr/>
          <p:nvPr/>
        </p:nvSpPr>
        <p:spPr>
          <a:xfrm>
            <a:off x="8219207" y="2583871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</a:p>
        </p:txBody>
      </p:sp>
      <p:sp>
        <p:nvSpPr>
          <p:cNvPr id="97" name="Oval 96"/>
          <p:cNvSpPr/>
          <p:nvPr/>
        </p:nvSpPr>
        <p:spPr>
          <a:xfrm>
            <a:off x="1849582" y="44196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962892" y="43918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88223" y="44196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692236" y="44057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4578928" y="43918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04264" y="44057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236524" y="43780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437910" y="49876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949037" y="50014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774368" y="50292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678381" y="50153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565073" y="50014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390409" y="50153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222669" y="49876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3855" y="55972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914402" y="56110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712023" y="56388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643746" y="5624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4544293" y="56110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383484" y="5624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201889" y="55972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8487" y="62068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35179" y="62206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760510" y="62484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664523" y="62345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578925" y="6220691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376551" y="62345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208811" y="6206836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465619" y="56388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835724" y="6248400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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7705" y="3165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130" name="Oval 129"/>
          <p:cNvSpPr/>
          <p:nvPr/>
        </p:nvSpPr>
        <p:spPr>
          <a:xfrm>
            <a:off x="935170" y="3165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 </a:t>
            </a:r>
          </a:p>
        </p:txBody>
      </p:sp>
      <p:sp>
        <p:nvSpPr>
          <p:cNvPr id="131" name="Oval 130"/>
          <p:cNvSpPr/>
          <p:nvPr/>
        </p:nvSpPr>
        <p:spPr>
          <a:xfrm>
            <a:off x="1849574" y="3165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 </a:t>
            </a:r>
          </a:p>
        </p:txBody>
      </p:sp>
      <p:sp>
        <p:nvSpPr>
          <p:cNvPr id="132" name="Oval 131"/>
          <p:cNvSpPr/>
          <p:nvPr/>
        </p:nvSpPr>
        <p:spPr>
          <a:xfrm>
            <a:off x="2760510" y="3165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 </a:t>
            </a:r>
          </a:p>
        </p:txBody>
      </p:sp>
      <p:sp>
        <p:nvSpPr>
          <p:cNvPr id="133" name="Oval 132"/>
          <p:cNvSpPr/>
          <p:nvPr/>
        </p:nvSpPr>
        <p:spPr>
          <a:xfrm>
            <a:off x="3678374" y="3172689"/>
            <a:ext cx="838200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45 </a:t>
            </a:r>
          </a:p>
        </p:txBody>
      </p:sp>
      <p:sp>
        <p:nvSpPr>
          <p:cNvPr id="134" name="Oval 133"/>
          <p:cNvSpPr/>
          <p:nvPr/>
        </p:nvSpPr>
        <p:spPr>
          <a:xfrm>
            <a:off x="4582388" y="317268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 </a:t>
            </a:r>
          </a:p>
        </p:txBody>
      </p:sp>
      <p:sp>
        <p:nvSpPr>
          <p:cNvPr id="135" name="Oval 134"/>
          <p:cNvSpPr/>
          <p:nvPr/>
        </p:nvSpPr>
        <p:spPr>
          <a:xfrm>
            <a:off x="5521031" y="315190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 </a:t>
            </a:r>
          </a:p>
        </p:txBody>
      </p:sp>
      <p:sp>
        <p:nvSpPr>
          <p:cNvPr id="136" name="Oval 135"/>
          <p:cNvSpPr/>
          <p:nvPr/>
        </p:nvSpPr>
        <p:spPr>
          <a:xfrm>
            <a:off x="6418114" y="3165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</a:t>
            </a:r>
          </a:p>
        </p:txBody>
      </p:sp>
      <p:sp>
        <p:nvSpPr>
          <p:cNvPr id="137" name="Oval 136"/>
          <p:cNvSpPr/>
          <p:nvPr/>
        </p:nvSpPr>
        <p:spPr>
          <a:xfrm>
            <a:off x="7325589" y="3165764"/>
            <a:ext cx="838200" cy="457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49 </a:t>
            </a:r>
          </a:p>
        </p:txBody>
      </p:sp>
      <p:sp>
        <p:nvSpPr>
          <p:cNvPr id="138" name="Oval 137"/>
          <p:cNvSpPr/>
          <p:nvPr/>
        </p:nvSpPr>
        <p:spPr>
          <a:xfrm>
            <a:off x="8233057" y="317269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</a:t>
            </a:r>
          </a:p>
        </p:txBody>
      </p:sp>
      <p:sp>
        <p:nvSpPr>
          <p:cNvPr id="139" name="Oval 138"/>
          <p:cNvSpPr/>
          <p:nvPr/>
        </p:nvSpPr>
        <p:spPr>
          <a:xfrm>
            <a:off x="55415" y="3761509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40" name="Oval 139"/>
          <p:cNvSpPr/>
          <p:nvPr/>
        </p:nvSpPr>
        <p:spPr>
          <a:xfrm>
            <a:off x="949025" y="37753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 </a:t>
            </a:r>
          </a:p>
        </p:txBody>
      </p:sp>
      <p:sp>
        <p:nvSpPr>
          <p:cNvPr id="141" name="Oval 140"/>
          <p:cNvSpPr/>
          <p:nvPr/>
        </p:nvSpPr>
        <p:spPr>
          <a:xfrm>
            <a:off x="1849574" y="378921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 </a:t>
            </a:r>
          </a:p>
        </p:txBody>
      </p:sp>
      <p:sp>
        <p:nvSpPr>
          <p:cNvPr id="142" name="Oval 141"/>
          <p:cNvSpPr/>
          <p:nvPr/>
        </p:nvSpPr>
        <p:spPr>
          <a:xfrm>
            <a:off x="2774365" y="378921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 </a:t>
            </a:r>
          </a:p>
        </p:txBody>
      </p:sp>
      <p:sp>
        <p:nvSpPr>
          <p:cNvPr id="143" name="Oval 142"/>
          <p:cNvSpPr/>
          <p:nvPr/>
        </p:nvSpPr>
        <p:spPr>
          <a:xfrm>
            <a:off x="3692229" y="3782289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55 </a:t>
            </a:r>
          </a:p>
        </p:txBody>
      </p:sp>
      <p:sp>
        <p:nvSpPr>
          <p:cNvPr id="144" name="Oval 143"/>
          <p:cNvSpPr/>
          <p:nvPr/>
        </p:nvSpPr>
        <p:spPr>
          <a:xfrm>
            <a:off x="4568533" y="378228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</a:t>
            </a:r>
          </a:p>
        </p:txBody>
      </p:sp>
      <p:sp>
        <p:nvSpPr>
          <p:cNvPr id="146" name="Oval 145"/>
          <p:cNvSpPr/>
          <p:nvPr/>
        </p:nvSpPr>
        <p:spPr>
          <a:xfrm>
            <a:off x="6404259" y="378921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</a:t>
            </a:r>
          </a:p>
        </p:txBody>
      </p:sp>
      <p:sp>
        <p:nvSpPr>
          <p:cNvPr id="147" name="Oval 146"/>
          <p:cNvSpPr/>
          <p:nvPr/>
        </p:nvSpPr>
        <p:spPr>
          <a:xfrm>
            <a:off x="7284024" y="378921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 </a:t>
            </a:r>
          </a:p>
        </p:txBody>
      </p:sp>
      <p:sp>
        <p:nvSpPr>
          <p:cNvPr id="148" name="Oval 147"/>
          <p:cNvSpPr/>
          <p:nvPr/>
        </p:nvSpPr>
        <p:spPr>
          <a:xfrm>
            <a:off x="8219202" y="376843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</a:p>
        </p:txBody>
      </p:sp>
      <p:sp>
        <p:nvSpPr>
          <p:cNvPr id="149" name="Oval 148"/>
          <p:cNvSpPr/>
          <p:nvPr/>
        </p:nvSpPr>
        <p:spPr>
          <a:xfrm>
            <a:off x="41560" y="439881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0" name="Oval 149"/>
          <p:cNvSpPr/>
          <p:nvPr/>
        </p:nvSpPr>
        <p:spPr>
          <a:xfrm>
            <a:off x="962880" y="438495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62 </a:t>
            </a:r>
          </a:p>
        </p:txBody>
      </p:sp>
      <p:sp>
        <p:nvSpPr>
          <p:cNvPr id="151" name="Oval 150"/>
          <p:cNvSpPr/>
          <p:nvPr/>
        </p:nvSpPr>
        <p:spPr>
          <a:xfrm>
            <a:off x="1863429" y="4398814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 </a:t>
            </a:r>
          </a:p>
        </p:txBody>
      </p:sp>
      <p:sp>
        <p:nvSpPr>
          <p:cNvPr id="152" name="Oval 151"/>
          <p:cNvSpPr/>
          <p:nvPr/>
        </p:nvSpPr>
        <p:spPr>
          <a:xfrm>
            <a:off x="2802075" y="439881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</a:t>
            </a:r>
          </a:p>
        </p:txBody>
      </p:sp>
      <p:sp>
        <p:nvSpPr>
          <p:cNvPr id="153" name="Oval 152"/>
          <p:cNvSpPr/>
          <p:nvPr/>
        </p:nvSpPr>
        <p:spPr>
          <a:xfrm>
            <a:off x="3706084" y="4391884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65 </a:t>
            </a:r>
          </a:p>
        </p:txBody>
      </p:sp>
      <p:sp>
        <p:nvSpPr>
          <p:cNvPr id="154" name="Oval 153"/>
          <p:cNvSpPr/>
          <p:nvPr/>
        </p:nvSpPr>
        <p:spPr>
          <a:xfrm>
            <a:off x="4596243" y="436417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 </a:t>
            </a:r>
          </a:p>
        </p:txBody>
      </p:sp>
      <p:sp>
        <p:nvSpPr>
          <p:cNvPr id="155" name="Oval 154"/>
          <p:cNvSpPr/>
          <p:nvPr/>
        </p:nvSpPr>
        <p:spPr>
          <a:xfrm>
            <a:off x="5534886" y="438495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 </a:t>
            </a:r>
          </a:p>
        </p:txBody>
      </p:sp>
      <p:sp>
        <p:nvSpPr>
          <p:cNvPr id="156" name="Oval 155"/>
          <p:cNvSpPr/>
          <p:nvPr/>
        </p:nvSpPr>
        <p:spPr>
          <a:xfrm>
            <a:off x="6431969" y="439881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 </a:t>
            </a:r>
          </a:p>
        </p:txBody>
      </p:sp>
      <p:sp>
        <p:nvSpPr>
          <p:cNvPr id="158" name="Oval 157"/>
          <p:cNvSpPr/>
          <p:nvPr/>
        </p:nvSpPr>
        <p:spPr>
          <a:xfrm>
            <a:off x="8233057" y="436417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 </a:t>
            </a:r>
          </a:p>
        </p:txBody>
      </p:sp>
      <p:sp>
        <p:nvSpPr>
          <p:cNvPr id="159" name="Oval 158"/>
          <p:cNvSpPr/>
          <p:nvPr/>
        </p:nvSpPr>
        <p:spPr>
          <a:xfrm>
            <a:off x="-13860" y="49945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160" name="Oval 159"/>
          <p:cNvSpPr/>
          <p:nvPr/>
        </p:nvSpPr>
        <p:spPr>
          <a:xfrm>
            <a:off x="921315" y="498070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72 </a:t>
            </a:r>
          </a:p>
        </p:txBody>
      </p:sp>
      <p:sp>
        <p:nvSpPr>
          <p:cNvPr id="161" name="Oval 160"/>
          <p:cNvSpPr/>
          <p:nvPr/>
        </p:nvSpPr>
        <p:spPr>
          <a:xfrm>
            <a:off x="1849574" y="49945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 </a:t>
            </a:r>
          </a:p>
        </p:txBody>
      </p:sp>
      <p:sp>
        <p:nvSpPr>
          <p:cNvPr id="162" name="Oval 161"/>
          <p:cNvSpPr/>
          <p:nvPr/>
        </p:nvSpPr>
        <p:spPr>
          <a:xfrm>
            <a:off x="2760510" y="500841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74 </a:t>
            </a:r>
          </a:p>
        </p:txBody>
      </p:sp>
      <p:sp>
        <p:nvSpPr>
          <p:cNvPr id="163" name="Oval 162"/>
          <p:cNvSpPr/>
          <p:nvPr/>
        </p:nvSpPr>
        <p:spPr>
          <a:xfrm>
            <a:off x="3664519" y="5001489"/>
            <a:ext cx="838200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75 </a:t>
            </a:r>
          </a:p>
        </p:txBody>
      </p:sp>
      <p:sp>
        <p:nvSpPr>
          <p:cNvPr id="164" name="Oval 163"/>
          <p:cNvSpPr/>
          <p:nvPr/>
        </p:nvSpPr>
        <p:spPr>
          <a:xfrm>
            <a:off x="4554678" y="498763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 </a:t>
            </a:r>
          </a:p>
        </p:txBody>
      </p:sp>
      <p:sp>
        <p:nvSpPr>
          <p:cNvPr id="165" name="Oval 164"/>
          <p:cNvSpPr/>
          <p:nvPr/>
        </p:nvSpPr>
        <p:spPr>
          <a:xfrm>
            <a:off x="5465611" y="4980709"/>
            <a:ext cx="838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77 </a:t>
            </a:r>
          </a:p>
        </p:txBody>
      </p:sp>
      <p:sp>
        <p:nvSpPr>
          <p:cNvPr id="166" name="Oval 165"/>
          <p:cNvSpPr/>
          <p:nvPr/>
        </p:nvSpPr>
        <p:spPr>
          <a:xfrm>
            <a:off x="6376549" y="49945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 </a:t>
            </a:r>
          </a:p>
        </p:txBody>
      </p:sp>
      <p:sp>
        <p:nvSpPr>
          <p:cNvPr id="167" name="Oval 166"/>
          <p:cNvSpPr/>
          <p:nvPr/>
        </p:nvSpPr>
        <p:spPr>
          <a:xfrm>
            <a:off x="7284024" y="49945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79 </a:t>
            </a:r>
          </a:p>
        </p:txBody>
      </p:sp>
      <p:sp>
        <p:nvSpPr>
          <p:cNvPr id="168" name="Oval 167"/>
          <p:cNvSpPr/>
          <p:nvPr/>
        </p:nvSpPr>
        <p:spPr>
          <a:xfrm>
            <a:off x="8205347" y="4973780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 </a:t>
            </a:r>
          </a:p>
        </p:txBody>
      </p:sp>
      <p:sp>
        <p:nvSpPr>
          <p:cNvPr id="169" name="Oval 168"/>
          <p:cNvSpPr/>
          <p:nvPr/>
        </p:nvSpPr>
        <p:spPr>
          <a:xfrm>
            <a:off x="27705" y="5583385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81</a:t>
            </a:r>
          </a:p>
        </p:txBody>
      </p:sp>
      <p:sp>
        <p:nvSpPr>
          <p:cNvPr id="170" name="Oval 169"/>
          <p:cNvSpPr/>
          <p:nvPr/>
        </p:nvSpPr>
        <p:spPr>
          <a:xfrm>
            <a:off x="907460" y="558338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82 </a:t>
            </a:r>
          </a:p>
        </p:txBody>
      </p:sp>
      <p:sp>
        <p:nvSpPr>
          <p:cNvPr id="171" name="Oval 170"/>
          <p:cNvSpPr/>
          <p:nvPr/>
        </p:nvSpPr>
        <p:spPr>
          <a:xfrm>
            <a:off x="1794154" y="558338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83 </a:t>
            </a:r>
          </a:p>
        </p:txBody>
      </p:sp>
      <p:sp>
        <p:nvSpPr>
          <p:cNvPr id="172" name="Oval 171"/>
          <p:cNvSpPr/>
          <p:nvPr/>
        </p:nvSpPr>
        <p:spPr>
          <a:xfrm>
            <a:off x="2718945" y="561109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 </a:t>
            </a:r>
          </a:p>
        </p:txBody>
      </p:sp>
      <p:sp>
        <p:nvSpPr>
          <p:cNvPr id="173" name="Oval 172"/>
          <p:cNvSpPr/>
          <p:nvPr/>
        </p:nvSpPr>
        <p:spPr>
          <a:xfrm>
            <a:off x="3636809" y="5604165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85 </a:t>
            </a:r>
          </a:p>
        </p:txBody>
      </p:sp>
      <p:sp>
        <p:nvSpPr>
          <p:cNvPr id="174" name="Oval 173"/>
          <p:cNvSpPr/>
          <p:nvPr/>
        </p:nvSpPr>
        <p:spPr>
          <a:xfrm>
            <a:off x="4540823" y="557645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 </a:t>
            </a:r>
          </a:p>
        </p:txBody>
      </p:sp>
      <p:sp>
        <p:nvSpPr>
          <p:cNvPr id="176" name="Oval 175"/>
          <p:cNvSpPr/>
          <p:nvPr/>
        </p:nvSpPr>
        <p:spPr>
          <a:xfrm>
            <a:off x="6362694" y="561109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88 </a:t>
            </a:r>
          </a:p>
        </p:txBody>
      </p:sp>
      <p:sp>
        <p:nvSpPr>
          <p:cNvPr id="178" name="Oval 177"/>
          <p:cNvSpPr/>
          <p:nvPr/>
        </p:nvSpPr>
        <p:spPr>
          <a:xfrm>
            <a:off x="8205347" y="5590311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</a:t>
            </a:r>
          </a:p>
        </p:txBody>
      </p:sp>
      <p:sp>
        <p:nvSpPr>
          <p:cNvPr id="179" name="Oval 178"/>
          <p:cNvSpPr/>
          <p:nvPr/>
        </p:nvSpPr>
        <p:spPr>
          <a:xfrm>
            <a:off x="34640" y="6199909"/>
            <a:ext cx="838200" cy="457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91</a:t>
            </a:r>
          </a:p>
        </p:txBody>
      </p:sp>
      <p:sp>
        <p:nvSpPr>
          <p:cNvPr id="180" name="Oval 179"/>
          <p:cNvSpPr/>
          <p:nvPr/>
        </p:nvSpPr>
        <p:spPr>
          <a:xfrm>
            <a:off x="914395" y="6213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92 </a:t>
            </a:r>
          </a:p>
        </p:txBody>
      </p:sp>
      <p:sp>
        <p:nvSpPr>
          <p:cNvPr id="181" name="Oval 180"/>
          <p:cNvSpPr/>
          <p:nvPr/>
        </p:nvSpPr>
        <p:spPr>
          <a:xfrm>
            <a:off x="1814944" y="6227619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93 </a:t>
            </a:r>
          </a:p>
        </p:txBody>
      </p:sp>
      <p:sp>
        <p:nvSpPr>
          <p:cNvPr id="182" name="Oval 181"/>
          <p:cNvSpPr/>
          <p:nvPr/>
        </p:nvSpPr>
        <p:spPr>
          <a:xfrm>
            <a:off x="2739735" y="6213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 </a:t>
            </a:r>
          </a:p>
        </p:txBody>
      </p:sp>
      <p:sp>
        <p:nvSpPr>
          <p:cNvPr id="183" name="Oval 182"/>
          <p:cNvSpPr/>
          <p:nvPr/>
        </p:nvSpPr>
        <p:spPr>
          <a:xfrm>
            <a:off x="3643744" y="6206834"/>
            <a:ext cx="838200" cy="457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95 </a:t>
            </a:r>
          </a:p>
        </p:txBody>
      </p:sp>
      <p:sp>
        <p:nvSpPr>
          <p:cNvPr id="184" name="Oval 183"/>
          <p:cNvSpPr/>
          <p:nvPr/>
        </p:nvSpPr>
        <p:spPr>
          <a:xfrm>
            <a:off x="4561613" y="619297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96 </a:t>
            </a:r>
          </a:p>
        </p:txBody>
      </p:sp>
      <p:sp>
        <p:nvSpPr>
          <p:cNvPr id="185" name="Oval 184"/>
          <p:cNvSpPr/>
          <p:nvPr/>
        </p:nvSpPr>
        <p:spPr>
          <a:xfrm>
            <a:off x="5472546" y="6199909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 </a:t>
            </a:r>
          </a:p>
        </p:txBody>
      </p:sp>
      <p:sp>
        <p:nvSpPr>
          <p:cNvPr id="186" name="Oval 185"/>
          <p:cNvSpPr/>
          <p:nvPr/>
        </p:nvSpPr>
        <p:spPr>
          <a:xfrm>
            <a:off x="6369629" y="6213764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 </a:t>
            </a:r>
          </a:p>
        </p:txBody>
      </p:sp>
      <p:sp>
        <p:nvSpPr>
          <p:cNvPr id="188" name="Oval 187"/>
          <p:cNvSpPr/>
          <p:nvPr/>
        </p:nvSpPr>
        <p:spPr>
          <a:xfrm>
            <a:off x="8212282" y="6206835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1" name="Oval 190"/>
          <p:cNvSpPr/>
          <p:nvPr/>
        </p:nvSpPr>
        <p:spPr>
          <a:xfrm>
            <a:off x="7329058" y="4447307"/>
            <a:ext cx="786246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294417" y="4447307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69 </a:t>
            </a:r>
          </a:p>
        </p:txBody>
      </p:sp>
      <p:sp>
        <p:nvSpPr>
          <p:cNvPr id="193" name="Oval 192"/>
          <p:cNvSpPr/>
          <p:nvPr/>
        </p:nvSpPr>
        <p:spPr>
          <a:xfrm>
            <a:off x="7273629" y="6227618"/>
            <a:ext cx="858988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284022" y="6220688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99 </a:t>
            </a:r>
          </a:p>
        </p:txBody>
      </p:sp>
      <p:sp>
        <p:nvSpPr>
          <p:cNvPr id="195" name="Oval 194"/>
          <p:cNvSpPr/>
          <p:nvPr/>
        </p:nvSpPr>
        <p:spPr>
          <a:xfrm>
            <a:off x="5510642" y="3823854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496791" y="3809997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57 </a:t>
            </a:r>
          </a:p>
        </p:txBody>
      </p:sp>
      <p:sp>
        <p:nvSpPr>
          <p:cNvPr id="199" name="Oval 198"/>
          <p:cNvSpPr/>
          <p:nvPr/>
        </p:nvSpPr>
        <p:spPr>
          <a:xfrm>
            <a:off x="5465611" y="5611095"/>
            <a:ext cx="838200" cy="457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87 </a:t>
            </a:r>
          </a:p>
        </p:txBody>
      </p:sp>
      <p:sp>
        <p:nvSpPr>
          <p:cNvPr id="200" name="Oval 199"/>
          <p:cNvSpPr/>
          <p:nvPr/>
        </p:nvSpPr>
        <p:spPr>
          <a:xfrm>
            <a:off x="7287480" y="5624945"/>
            <a:ext cx="838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sym typeface="Webdings"/>
              </a:rPr>
              <a:t>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7280564" y="5611091"/>
            <a:ext cx="838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 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-13860" y="41560"/>
            <a:ext cx="9088589" cy="5957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ইরাটোস্থিনিস   ছাঁকনির সাহায্যে  মৌলিক সংখ্যা নির্ণয়ঃ </a:t>
            </a:r>
            <a:endParaRPr lang="en-US" sz="32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7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500"/>
                            </p:stCondLst>
                            <p:childTnLst>
                              <p:par>
                                <p:cTn id="8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9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0"/>
                            </p:stCondLst>
                            <p:childTnLst>
                              <p:par>
                                <p:cTn id="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2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2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3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3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1500"/>
                            </p:stCondLst>
                            <p:childTnLst>
                              <p:par>
                                <p:cTn id="14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500"/>
                            </p:stCondLst>
                            <p:childTnLst>
                              <p:par>
                                <p:cTn id="15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7500"/>
                            </p:stCondLst>
                            <p:childTnLst>
                              <p:par>
                                <p:cTn id="15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3500"/>
                            </p:stCondLst>
                            <p:childTnLst>
                              <p:par>
                                <p:cTn id="17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500"/>
                            </p:stCondLst>
                            <p:childTnLst>
                              <p:par>
                                <p:cTn id="17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17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9500"/>
                            </p:stCondLst>
                            <p:childTnLst>
                              <p:par>
                                <p:cTn id="18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1500"/>
                            </p:stCondLst>
                            <p:childTnLst>
                              <p:par>
                                <p:cTn id="18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3500"/>
                            </p:stCondLst>
                            <p:childTnLst>
                              <p:par>
                                <p:cTn id="1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500"/>
                            </p:stCondLst>
                            <p:childTnLst>
                              <p:par>
                                <p:cTn id="19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7500"/>
                            </p:stCondLst>
                            <p:childTnLst>
                              <p:par>
                                <p:cTn id="1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1500"/>
                            </p:stCondLst>
                            <p:childTnLst>
                              <p:par>
                                <p:cTn id="20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1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130" grpId="0" animBg="1"/>
      <p:bldP spid="132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8" grpId="0" animBg="1"/>
      <p:bldP spid="160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4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8" grpId="0" animBg="1"/>
      <p:bldP spid="192" grpId="0" animBg="1"/>
      <p:bldP spid="194" grpId="0" animBg="1"/>
      <p:bldP spid="196" grpId="0" animBg="1"/>
      <p:bldP spid="199" grpId="0" animBg="1"/>
      <p:bldP spid="2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n 2"/>
          <p:cNvSpPr/>
          <p:nvPr/>
        </p:nvSpPr>
        <p:spPr>
          <a:xfrm>
            <a:off x="8384083" y="207815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416635" y="6130626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249380" y="6102921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un 17"/>
          <p:cNvSpPr/>
          <p:nvPr/>
        </p:nvSpPr>
        <p:spPr>
          <a:xfrm>
            <a:off x="235525" y="228594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210" y="619987"/>
            <a:ext cx="3200400" cy="1149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>
                <a:gd name="adj" fmla="val 68975"/>
              </a:avLst>
            </a:prstTxWarp>
          </a:bodyPr>
          <a:lstStyle/>
          <a:p>
            <a:pPr algn="ctr"/>
            <a:endParaRPr lang="en-US" sz="44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216C4E-F21B-4B71-BB74-B78FDAAB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" y="366238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Cloud Callout 4">
            <a:extLst>
              <a:ext uri="{FF2B5EF4-FFF2-40B4-BE49-F238E27FC236}">
                <a16:creationId xmlns:a16="http://schemas.microsoft.com/office/drawing/2014/main" id="{8FA88CA4-1704-4528-99E3-26A6491808E5}"/>
              </a:ext>
            </a:extLst>
          </p:cNvPr>
          <p:cNvSpPr/>
          <p:nvPr/>
        </p:nvSpPr>
        <p:spPr>
          <a:xfrm>
            <a:off x="2132126" y="445208"/>
            <a:ext cx="6180768" cy="825787"/>
          </a:xfrm>
          <a:prstGeom prst="cloudCallout">
            <a:avLst/>
          </a:prstGeom>
          <a:noFill/>
          <a:ln w="5715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5CA397-892F-40A1-B6EE-2F7ECB89E123}"/>
              </a:ext>
            </a:extLst>
          </p:cNvPr>
          <p:cNvSpPr/>
          <p:nvPr/>
        </p:nvSpPr>
        <p:spPr>
          <a:xfrm>
            <a:off x="2847678" y="590835"/>
            <a:ext cx="461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 সংখ্যা ২ থেকে শুরু হয় ।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9485BE-FA55-43A4-853A-B88EB05E3E3F}"/>
              </a:ext>
            </a:extLst>
          </p:cNvPr>
          <p:cNvSpPr/>
          <p:nvPr/>
        </p:nvSpPr>
        <p:spPr>
          <a:xfrm>
            <a:off x="360220" y="1509264"/>
            <a:ext cx="8423565" cy="4552102"/>
          </a:xfrm>
          <a:prstGeom prst="rect">
            <a:avLst/>
          </a:prstGeom>
          <a:noFill/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সকল সংখ্যাকে ১ এবং ঐ সংখ্যা ব্যাতিত অন্য কোন সংখ্যা 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 ভাগ করা যায়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 অর্থাৎ যে সংখ্যার ১ অথবা ঐ সংখ্যা ছাড়া অন্য কোন গুণনীয়ক থাকেনা  সে সকল সংখ্যাকে  মৌলিক সংখ্যা বলে । </a:t>
            </a:r>
          </a:p>
          <a:p>
            <a:pPr algn="just"/>
            <a:r>
              <a:rPr lang="bn-IN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যেমনঃ ৩ একটি মৌলিক সংখ্যা যাকে ১ অথবা ৩ ছাড়া অন্য কোন সংখ্যা দ্বারা ভাগ করা যায়না।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সুতরাং ৩ একটি মৌকিক সংখ্যা ।  </a:t>
            </a:r>
            <a:endParaRPr lang="en-US" sz="36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2">
                <a:lumMod val="40000"/>
                <a:lumOff val="60000"/>
              </a:schemeClr>
            </a:gs>
            <a:gs pos="35000">
              <a:srgbClr val="F0EBD5"/>
            </a:gs>
            <a:gs pos="57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G:\image\team w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593" y="317986"/>
            <a:ext cx="2667000" cy="1532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n 2"/>
          <p:cNvSpPr/>
          <p:nvPr/>
        </p:nvSpPr>
        <p:spPr>
          <a:xfrm>
            <a:off x="8384083" y="207815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416635" y="6130626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249380" y="6102921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un 17"/>
          <p:cNvSpPr/>
          <p:nvPr/>
        </p:nvSpPr>
        <p:spPr>
          <a:xfrm>
            <a:off x="235525" y="228594"/>
            <a:ext cx="533400" cy="457200"/>
          </a:xfrm>
          <a:prstGeom prst="sun">
            <a:avLst/>
          </a:prstGeom>
          <a:solidFill>
            <a:srgbClr val="7030A0"/>
          </a:solidFill>
          <a:ln w="5715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210" y="619987"/>
            <a:ext cx="3200400" cy="1149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>
                <a:gd name="adj" fmla="val 68975"/>
              </a:avLst>
            </a:prstTxWarp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4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4400" b="1" u="sng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4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400" b="1" u="sng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 </a:t>
            </a:r>
            <a:endParaRPr lang="en-US" sz="4400" b="1" u="sng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081" y="2119742"/>
            <a:ext cx="7677498" cy="3366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(লাল দল)  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ইরাটোস্থিনিস ছাঁকনি প্রক্রিয়ায় ১ থেকে ৫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পর্যন্ত মৌলিক সংখ্যা নির্ণয় কর । </a:t>
            </a:r>
          </a:p>
          <a:p>
            <a:pPr algn="ctr"/>
            <a:endParaRPr lang="bn-IN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(সবুজ দল) 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ইরাটোস্থিনিস ছাঁকনি প্রক্রিয়ায় ৫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থেকে ১০০ পর্যন্ত মৌলিক সংখ্যা নির্ণয় কর । </a:t>
            </a:r>
          </a:p>
          <a:p>
            <a:pPr algn="ctr"/>
            <a:r>
              <a:rPr lang="bn-I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71600" y="3241965"/>
            <a:ext cx="6477000" cy="34635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16180" y="4918365"/>
            <a:ext cx="6477000" cy="3463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 descr="D:\SAIFUL DIGITAL CONTAINT\ANIMATION\clock_hands_spinning_import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674" y="4953000"/>
            <a:ext cx="1568905" cy="156890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171749" y="5240487"/>
            <a:ext cx="4648200" cy="1025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Inverted">
              <a:avLst>
                <a:gd name="adj" fmla="val 25080"/>
              </a:avLst>
            </a:prstTxWarp>
            <a:noAutofit/>
          </a:bodyPr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 ১০ মিনিট 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216C4E-F21B-4B71-BB74-B78FDAAB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" y="366238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91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34635"/>
            <a:ext cx="0" cy="664325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34635"/>
            <a:ext cx="0" cy="664325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/>
          <p:cNvSpPr/>
          <p:nvPr/>
        </p:nvSpPr>
        <p:spPr>
          <a:xfrm>
            <a:off x="249380" y="270160"/>
            <a:ext cx="588820" cy="415640"/>
          </a:xfrm>
          <a:prstGeom prst="smileyFac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8222670" y="284010"/>
            <a:ext cx="588820" cy="415640"/>
          </a:xfrm>
          <a:prstGeom prst="smileyFac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1378873" y="304800"/>
            <a:ext cx="6549735" cy="727360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4">
              <a:avLst>
                <a:gd name="adj1" fmla="val 6250"/>
                <a:gd name="adj2" fmla="val -302"/>
              </a:avLst>
            </a:prstTxWarp>
          </a:bodyPr>
          <a:lstStyle/>
          <a:p>
            <a:pPr algn="ctr"/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স্বাভাবিক ক্রমিক সংখ্যার যোগফল নির্ণিয়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790" y="1194950"/>
            <a:ext cx="8153400" cy="2386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>
                <a:gd name="adj" fmla="val 79333"/>
              </a:avLst>
            </a:prstTxWarp>
          </a:bodyPr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১+২+৩+৪+৫+৬+৭+৮+৯+১০= ৫৫  </a:t>
            </a: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 সংখ্যাগুলো লক্ষ্য করেলে দেখতে পাবে সংখ্যাগুলো স্বাভাবিক ক্রমিক সংখ্যা এবং ঐ সংখ্যাগুলোর যোগফল ৫৫।</a:t>
            </a: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643" y="3411684"/>
            <a:ext cx="8153400" cy="154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উপরের ক্রমিক সংখ্যাগুলো যোগফল একটি চমৎকার সূত্রের সাহায্যে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করা যায়ঃ   </a:t>
            </a:r>
          </a:p>
          <a:p>
            <a:pPr algn="ctr"/>
            <a:r>
              <a:rPr lang="bn-IN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7041" y="4506197"/>
            <a:ext cx="8153400" cy="154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7041" y="4675915"/>
                <a:ext cx="8153400" cy="1541316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সূত্রটি হলোঃ</a:t>
                </a:r>
              </a:p>
              <a:p>
                <a:pPr algn="ctr"/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নির্ণেয়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যোগফল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প্রথম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শেষ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সংখ্যা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1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1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1" y="4675915"/>
                <a:ext cx="8153400" cy="1541316"/>
              </a:xfrm>
              <a:prstGeom prst="rect">
                <a:avLst/>
              </a:prstGeom>
              <a:blipFill rotWithShape="0">
                <a:blip r:embed="rId2"/>
                <a:stretch>
                  <a:fillRect t="-7004" b="-739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1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500" y="2209800"/>
                <a:ext cx="8153400" cy="16764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নির্ণেয়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যোগফল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প্রথম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শেষ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bn-IN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সংখ্যা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1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1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209800"/>
                <a:ext cx="8153400" cy="16764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333500" y="45347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১+২+৩+৪+৫+৬+৭+৮+৯+১০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22920"/>
            <a:ext cx="7126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প্রথম সংখা = ১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শেষ সংখ্যা = ১০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পদ সংখ্যা = ১০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66800" y="3508662"/>
                <a:ext cx="7279178" cy="31969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নির্ণেয়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যোগফল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  <m: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১০</m:t>
                            </m:r>
                            <m:r>
                              <a:rPr lang="bn-IN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prstClr val="black"/>
                    </a:solidFill>
                    <a:cs typeface="NikoshBAN" pitchFamily="2" charset="0"/>
                  </a:rPr>
                  <a:t>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  <m: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১০</m:t>
                            </m:r>
                            <m:r>
                              <a:rPr lang="bn-IN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prstClr val="black"/>
                    </a:solidFill>
                    <a:cs typeface="NikoshBAN" pitchFamily="2" charset="0"/>
                  </a:rPr>
                  <a:t>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১১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×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prstClr val="black"/>
                    </a:solidFill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১১০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= ৫৫ </a:t>
                </a:r>
              </a:p>
              <a:p>
                <a:pPr algn="ctr"/>
                <a:r>
                  <a:rPr lang="bn-IN" sz="14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1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8662"/>
                <a:ext cx="7279178" cy="3196938"/>
              </a:xfrm>
              <a:prstGeom prst="rect">
                <a:avLst/>
              </a:prstGeom>
              <a:blipFill rotWithShape="0">
                <a:blip r:embed="rId3"/>
                <a:stretch>
                  <a:fillRect t="-382" b="-47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63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48790" y="457200"/>
            <a:ext cx="4017820" cy="101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>
                <a:gd name="adj" fmla="val 86783"/>
              </a:avLst>
            </a:prstTxWarp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 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423" y="5212745"/>
            <a:ext cx="4435880" cy="976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Inverted">
              <a:avLst>
                <a:gd name="adj" fmla="val 49053"/>
              </a:avLst>
            </a:prstTxWarp>
            <a:noAutofit/>
          </a:bodyPr>
          <a:lstStyle/>
          <a:p>
            <a:pPr algn="ctr"/>
            <a:r>
              <a:rPr lang="bn-IN" sz="1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 ০</a:t>
            </a:r>
            <a:r>
              <a:rPr lang="en-US" sz="1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5</a:t>
            </a:r>
            <a:r>
              <a:rPr lang="bn-IN" sz="1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 । </a:t>
            </a:r>
            <a:endParaRPr lang="en-US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1783" y="1828742"/>
            <a:ext cx="8229600" cy="2895600"/>
            <a:chOff x="457200" y="1475510"/>
            <a:chExt cx="8229600" cy="2895600"/>
          </a:xfrm>
        </p:grpSpPr>
        <p:sp>
          <p:nvSpPr>
            <p:cNvPr id="19" name="Rectangle 18"/>
            <p:cNvSpPr/>
            <p:nvPr/>
          </p:nvSpPr>
          <p:spPr>
            <a:xfrm>
              <a:off x="651165" y="1676400"/>
              <a:ext cx="7883235" cy="2492990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১। ০, ৪, ৪, ৮ ---- পরবর্তী</a:t>
              </a:r>
              <a:r>
                <a:rPr lang="bn-BD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পাঁচটি সংখ্যা নির্ণয় করে। </a:t>
              </a:r>
            </a:p>
            <a:p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IN" sz="4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ক্রমিক সংখ্যার যোগফল </a:t>
              </a:r>
              <a:r>
                <a:rPr lang="bn-BD" sz="4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নির্ণেয়ের </a:t>
              </a:r>
              <a:r>
                <a:rPr lang="bn-IN" sz="400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সূত্রটি লিখ।     </a:t>
              </a:r>
            </a:p>
            <a:p>
              <a:endPara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1475510"/>
              <a:ext cx="8229600" cy="28956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  <a:prstDash val="sysDot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DE0C9E5-1748-41BB-8575-F0B38C877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" y="366243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" descr="D:\SAIFUL DIGITAL CONTAINT\ANIMATION\clock_hands_spinning_import_sm_wm.gif">
            <a:extLst>
              <a:ext uri="{FF2B5EF4-FFF2-40B4-BE49-F238E27FC236}">
                <a16:creationId xmlns:a16="http://schemas.microsoft.com/office/drawing/2014/main" id="{EA5B2F5E-6A2A-494B-BDA8-0796F0579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1703" y="4886336"/>
            <a:ext cx="1568905" cy="1568905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AAA89B-DF2C-45DE-8126-23099DC3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91" y="505239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62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63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48790" y="457200"/>
            <a:ext cx="4017820" cy="101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>
                <a:gd name="adj" fmla="val 86783"/>
              </a:avLst>
            </a:prstTxWarp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  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165" y="1676400"/>
            <a:ext cx="7807035" cy="437042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১। মৌলিক সংখ্যা নির্ণয়ের প্রক্রিয়াটি বিস্তারিত ব্যাখ্যা করে লিখে নিয়ে আসবে।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(ক) ১,৩,৫,৭,৯,---- পরবর্তী চারটি সংখ্যা করে লিখে নিয়ে আসবে।</a:t>
            </a:r>
          </a:p>
          <a:p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১,১,২,৩,৫,৮,১৩,----- পরবর্তী চারটি সংখ্যা করে লিখে নিয়ে আসবে।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468571"/>
            <a:ext cx="8229600" cy="4779829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958A69-6C2C-4C01-B4D8-DA989989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27" y="366243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2025E-2A7F-4E09-84B3-7D05FCAC0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96276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J:\Animation\hanabi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5525"/>
            <a:ext cx="6629400" cy="6065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838200" y="914400"/>
            <a:ext cx="7620000" cy="514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Pour">
              <a:avLst>
                <a:gd name="adj1" fmla="val 10449855"/>
                <a:gd name="adj2" fmla="val 41411"/>
              </a:avLst>
            </a:prstTxWarp>
            <a:noAutofit/>
          </a:bodyPr>
          <a:lstStyle/>
          <a:p>
            <a:pPr algn="ctr"/>
            <a:r>
              <a:rPr lang="bn-IN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7" descr="J:\Animation\hanabi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4715239"/>
            <a:ext cx="1463674" cy="1339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7" descr="J:\Animation\hanabi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4363" y="4715239"/>
            <a:ext cx="1463674" cy="1339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85" y="1679949"/>
            <a:ext cx="2438400" cy="2531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64" y="1976052"/>
            <a:ext cx="1533092" cy="1956858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69275" y="34635"/>
            <a:ext cx="8991600" cy="6781800"/>
          </a:xfrm>
          <a:prstGeom prst="frame">
            <a:avLst>
              <a:gd name="adj1" fmla="val 3088"/>
            </a:avLst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fla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93" y="1063250"/>
            <a:ext cx="3157507" cy="616699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পস্থাপনায়ঃ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3044" y="3369657"/>
            <a:ext cx="415913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দলদলিয়া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bn-IN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উলিপুর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১৯৭৫৪৩০৩ </a:t>
            </a:r>
            <a:endParaRPr lang="bn-IN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shafikulislam13051986</a:t>
            </a:r>
            <a:r>
              <a:rPr lang="en-US" sz="1600" b="1" u="sng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@</a:t>
            </a:r>
            <a:r>
              <a:rPr lang="en-US" sz="16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gmail.com</a:t>
            </a:r>
            <a:r>
              <a:rPr lang="bn-BD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427450" y="4255970"/>
            <a:ext cx="4056888" cy="1194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719" y="4287197"/>
            <a:ext cx="3352800" cy="158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97682" y="6319405"/>
            <a:ext cx="207818" cy="20781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6290" y="2113823"/>
            <a:ext cx="228600" cy="228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7391400" y="6172200"/>
            <a:ext cx="1600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fld id="{DD590AAD-338B-4A0B-9706-4B7DBDF466CF}" type="slidenum">
              <a:rPr lang="bn-BD" sz="1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pPr algn="ctr"/>
              <a:t>2</a:t>
            </a:fld>
            <a:r>
              <a:rPr lang="bn-BD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33154" y="367145"/>
            <a:ext cx="5677705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5637" y="436420"/>
            <a:ext cx="831272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33154" y="519545"/>
            <a:ext cx="5677705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0612" y="315007"/>
            <a:ext cx="207818" cy="22900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1325" y="332142"/>
            <a:ext cx="207818" cy="20818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153194" y="4314901"/>
            <a:ext cx="3352800" cy="1588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60" y="4239309"/>
            <a:ext cx="2019300" cy="53341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un 3"/>
          <p:cNvSpPr/>
          <p:nvPr/>
        </p:nvSpPr>
        <p:spPr>
          <a:xfrm>
            <a:off x="69275" y="1364680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1323115" y="6622470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7848600" y="55417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1416627" y="48490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90060" y="5624948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7689275" y="6636325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/>
          <p:cNvSpPr/>
          <p:nvPr/>
        </p:nvSpPr>
        <p:spPr>
          <a:xfrm>
            <a:off x="8894624" y="1371600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8898087" y="5680373"/>
            <a:ext cx="159325" cy="152400"/>
          </a:xfrm>
          <a:prstGeom prst="sun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28800" y="2342424"/>
            <a:ext cx="3200400" cy="11316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prstTxWarp prst="textTriangleInverted">
              <a:avLst>
                <a:gd name="adj" fmla="val 43293"/>
              </a:avLst>
            </a:prstTxWarp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Flowchart: Delay 27"/>
          <p:cNvSpPr/>
          <p:nvPr/>
        </p:nvSpPr>
        <p:spPr>
          <a:xfrm>
            <a:off x="4614947" y="60035"/>
            <a:ext cx="4257304" cy="6529446"/>
          </a:xfrm>
          <a:prstGeom prst="flowChartDelay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 flipH="1">
            <a:off x="308559" y="93024"/>
            <a:ext cx="4215245" cy="6529446"/>
          </a:xfrm>
          <a:prstGeom prst="flowChartDelay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9236 L 0.52778 0.081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65834 -0.0222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2ADCA4-4C1F-438A-9962-6998A27C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68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4B47C-D671-45CB-B903-F68A6DE39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04800"/>
            <a:ext cx="8534399" cy="6366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18014-4D7D-490D-94B8-EC740F4D7D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36" y="441105"/>
            <a:ext cx="2750127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892300">
              <a:srgbClr val="00B050">
                <a:alpha val="5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1750"/>
          </a:sp3d>
        </p:spPr>
      </p:pic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9B54301-90FA-4DF3-8C49-0596059B27E6}"/>
              </a:ext>
            </a:extLst>
          </p:cNvPr>
          <p:cNvSpPr/>
          <p:nvPr/>
        </p:nvSpPr>
        <p:spPr>
          <a:xfrm>
            <a:off x="304801" y="2438400"/>
            <a:ext cx="5502965" cy="3505200"/>
          </a:xfrm>
          <a:prstGeom prst="round2DiagRect">
            <a:avLst>
              <a:gd name="adj1" fmla="val 1779"/>
              <a:gd name="adj2" fmla="val 37154"/>
            </a:avLst>
          </a:prstGeom>
          <a:noFill/>
          <a:ln w="19050">
            <a:solidFill>
              <a:srgbClr val="00B050"/>
            </a:solidFill>
            <a:prstDash val="solid"/>
          </a:ln>
          <a:effectLst>
            <a:glow rad="647700">
              <a:schemeClr val="accent2">
                <a:lumMod val="20000"/>
                <a:lumOff val="80000"/>
                <a:alpha val="2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ণিঃ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অষ্টম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বিষয়ঃ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গণিত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en-US" sz="40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c¨vUv©b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</a:t>
            </a:r>
          </a:p>
          <a:p>
            <a:pPr>
              <a:defRPr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  <a:hlinkClick r:id="rId6"/>
              </a:rPr>
              <a:t>islamshafikul1986@gmail.com</a:t>
            </a:r>
            <a:r>
              <a:rPr lang="en-US" sz="2800" dirty="0">
                <a:solidFill>
                  <a:srgbClr val="9BBB59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9BBB59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AF814-869F-4F68-BE3B-03BD49589D01}"/>
              </a:ext>
            </a:extLst>
          </p:cNvPr>
          <p:cNvSpPr txBox="1"/>
          <p:nvPr/>
        </p:nvSpPr>
        <p:spPr>
          <a:xfrm>
            <a:off x="2667000" y="540218"/>
            <a:ext cx="3200400" cy="1200329"/>
          </a:xfrm>
          <a:prstGeom prst="rect">
            <a:avLst/>
          </a:prstGeom>
          <a:noFill/>
          <a:ln w="28575">
            <a:noFill/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 পরিচিতি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14650-8A5D-4108-9875-EC37F9417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2" y="407975"/>
            <a:ext cx="1660790" cy="1601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83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81164"/>
            <a:ext cx="3429000" cy="266785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609600" y="1781164"/>
            <a:ext cx="4215247" cy="2677389"/>
            <a:chOff x="609600" y="1781164"/>
            <a:chExt cx="4215247" cy="2677389"/>
          </a:xfrm>
        </p:grpSpPr>
        <p:sp>
          <p:nvSpPr>
            <p:cNvPr id="16" name="Rectangle 15"/>
            <p:cNvSpPr/>
            <p:nvPr/>
          </p:nvSpPr>
          <p:spPr>
            <a:xfrm>
              <a:off x="2313715" y="1781164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53050" y="2314564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01640" y="2314564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99858" y="2847964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7805" y="2851427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20740" y="2851427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70365" y="3390900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14850" y="3391753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15492" y="3390900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67547" y="3410828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99858" y="3925153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54730" y="3925153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48447" y="3925153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86647" y="3920835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" y="3920835"/>
              <a:ext cx="838200" cy="5334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472913" y="3677528"/>
              <a:ext cx="268433" cy="4286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2047013" y="3714346"/>
              <a:ext cx="228600" cy="4095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386447" y="470542"/>
            <a:ext cx="2871353" cy="76944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গুলি লক্ষ্য করঃ </a:t>
            </a: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3970BF-5200-4354-96E7-6BCA97C3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06" y="479236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DAF955B-2889-45DA-8738-6716B8BFD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3" y="352647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2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990600"/>
            <a:ext cx="0" cy="4952995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990600"/>
            <a:ext cx="0" cy="4953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88581" y="838200"/>
            <a:ext cx="13855" cy="5181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6802579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24690"/>
            <a:ext cx="0" cy="6553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80765" y="838200"/>
            <a:ext cx="0" cy="516082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6677890"/>
            <a:ext cx="88392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48490"/>
            <a:ext cx="6477000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0200" y="6553200"/>
            <a:ext cx="659337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35525"/>
            <a:ext cx="6477000" cy="34635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124690"/>
            <a:ext cx="8839200" cy="34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4676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838200" y="5334000"/>
            <a:ext cx="7467600" cy="10667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গণিত বই এর প্রথম পৃষ্ঠায় ঐ ছবিগুলো কী তোমরা লক্ষ্য করেছ?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9B2B5-EC14-4074-AD1D-93A74BBC1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46BCE-3C0E-4226-BB88-89536CE12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" y="152400"/>
            <a:ext cx="8798270" cy="655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2A4A34-9A88-4CBA-8A6B-9C4641425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64" y="685800"/>
            <a:ext cx="1981200" cy="44678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8446-791D-45A8-9B09-93E3252FB2F7}"/>
              </a:ext>
            </a:extLst>
          </p:cNvPr>
          <p:cNvSpPr txBox="1"/>
          <p:nvPr/>
        </p:nvSpPr>
        <p:spPr>
          <a:xfrm>
            <a:off x="1098649" y="1449774"/>
            <a:ext cx="562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9900FF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solidFill>
                  <a:srgbClr val="99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solidFill>
                  <a:srgbClr val="8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Kie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AFB40-5598-45F3-9097-11953D130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2078"/>
            <a:ext cx="1143000" cy="94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AF12A-7790-4A0D-8439-8EEC93BA6C1A}"/>
              </a:ext>
            </a:extLst>
          </p:cNvPr>
          <p:cNvSpPr/>
          <p:nvPr/>
        </p:nvSpPr>
        <p:spPr>
          <a:xfrm>
            <a:off x="2236999" y="2497976"/>
            <a:ext cx="448494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প্যাটার্ন</a:t>
            </a:r>
            <a:r>
              <a:rPr lang="bn-IN" sz="9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6200"/>
            <a:ext cx="8763000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CFA18-ABDE-4BEF-BB98-FB6199553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0741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0B374-380F-47FA-A162-2A346B0A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" y="195474"/>
            <a:ext cx="1143000" cy="94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C54E50-0E1C-43AF-9A02-1840ACFD3716}"/>
              </a:ext>
            </a:extLst>
          </p:cNvPr>
          <p:cNvSpPr txBox="1"/>
          <p:nvPr/>
        </p:nvSpPr>
        <p:spPr>
          <a:xfrm>
            <a:off x="1981200" y="533400"/>
            <a:ext cx="5381192" cy="1200329"/>
          </a:xfrm>
          <a:prstGeom prst="rect">
            <a:avLst/>
          </a:prstGeom>
          <a:noFill/>
          <a:ln w="28575">
            <a:noFill/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 শেষে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  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1">
            <a:extLst>
              <a:ext uri="{FF2B5EF4-FFF2-40B4-BE49-F238E27FC236}">
                <a16:creationId xmlns:a16="http://schemas.microsoft.com/office/drawing/2014/main" id="{B611BA1E-3802-45CD-AC6E-E7745F3AA60D}"/>
              </a:ext>
            </a:extLst>
          </p:cNvPr>
          <p:cNvSpPr/>
          <p:nvPr/>
        </p:nvSpPr>
        <p:spPr>
          <a:xfrm>
            <a:off x="386487" y="1700227"/>
            <a:ext cx="914400" cy="600164"/>
          </a:xfrm>
          <a:prstGeom prst="star5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5">
            <a:extLst>
              <a:ext uri="{FF2B5EF4-FFF2-40B4-BE49-F238E27FC236}">
                <a16:creationId xmlns:a16="http://schemas.microsoft.com/office/drawing/2014/main" id="{005C64D3-68B2-4F4C-B157-E703EBBE51AD}"/>
              </a:ext>
            </a:extLst>
          </p:cNvPr>
          <p:cNvSpPr/>
          <p:nvPr/>
        </p:nvSpPr>
        <p:spPr>
          <a:xfrm>
            <a:off x="7867650" y="1681118"/>
            <a:ext cx="914400" cy="600164"/>
          </a:xfrm>
          <a:prstGeom prst="star5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637FFA2F-EDC7-4033-AEC5-6E836B844931}"/>
              </a:ext>
            </a:extLst>
          </p:cNvPr>
          <p:cNvSpPr/>
          <p:nvPr/>
        </p:nvSpPr>
        <p:spPr>
          <a:xfrm>
            <a:off x="1325080" y="1840498"/>
            <a:ext cx="7938655" cy="3733800"/>
          </a:xfrm>
          <a:prstGeom prst="roundRect">
            <a:avLst>
              <a:gd name="adj" fmla="val 37328"/>
            </a:avLst>
          </a:prstGeom>
          <a:noFill/>
          <a:ln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প্যাটার্ন কী ব্যাখ্যা করতে পারবে 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ইরাটোস্থিনিক ছাঁকনির সাহায্যে  মৌলিক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 নির্ণয় করতে পারবে 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সূত্রের সাহায্যে স্বাভাবিক ক্রমিক সংখ্যার যোগফল নির্ণয় করতে পারবে।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5-Point Star 6">
            <a:extLst>
              <a:ext uri="{FF2B5EF4-FFF2-40B4-BE49-F238E27FC236}">
                <a16:creationId xmlns:a16="http://schemas.microsoft.com/office/drawing/2014/main" id="{F4E211F4-10D2-46C1-B206-9344EFF20A25}"/>
              </a:ext>
            </a:extLst>
          </p:cNvPr>
          <p:cNvSpPr/>
          <p:nvPr/>
        </p:nvSpPr>
        <p:spPr>
          <a:xfrm>
            <a:off x="7859444" y="4800600"/>
            <a:ext cx="914400" cy="600164"/>
          </a:xfrm>
          <a:prstGeom prst="star5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4">
            <a:extLst>
              <a:ext uri="{FF2B5EF4-FFF2-40B4-BE49-F238E27FC236}">
                <a16:creationId xmlns:a16="http://schemas.microsoft.com/office/drawing/2014/main" id="{90C9EA8A-1C42-48E8-B5C5-E020182001F9}"/>
              </a:ext>
            </a:extLst>
          </p:cNvPr>
          <p:cNvSpPr/>
          <p:nvPr/>
        </p:nvSpPr>
        <p:spPr>
          <a:xfrm>
            <a:off x="300590" y="4500518"/>
            <a:ext cx="914400" cy="600164"/>
          </a:xfrm>
          <a:prstGeom prst="star5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9144000" cy="6848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6200"/>
            <a:ext cx="8763000" cy="662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CFA18-ABDE-4BEF-BB98-FB6199553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0741"/>
            <a:ext cx="1075892" cy="97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0B374-380F-47FA-A162-2A346B0A11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4" y="195474"/>
            <a:ext cx="1143000" cy="940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302F40-0022-4027-A47D-211157CA570D}"/>
              </a:ext>
            </a:extLst>
          </p:cNvPr>
          <p:cNvSpPr txBox="1"/>
          <p:nvPr/>
        </p:nvSpPr>
        <p:spPr>
          <a:xfrm>
            <a:off x="3798280" y="520508"/>
            <a:ext cx="1752600" cy="76944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olid"/>
          </a:ln>
          <a:effectLst>
            <a:glow rad="1714500">
              <a:schemeClr val="accent3">
                <a:satMod val="175000"/>
                <a:alpha val="34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প্যাটার্ন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50BCEE-7D9C-4EAD-937A-6B9B7832D5F4}"/>
              </a:ext>
            </a:extLst>
          </p:cNvPr>
          <p:cNvSpPr/>
          <p:nvPr/>
        </p:nvSpPr>
        <p:spPr>
          <a:xfrm>
            <a:off x="4270668" y="1781164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C0E3D1-C83B-46F7-942B-805F4D940D3B}"/>
              </a:ext>
            </a:extLst>
          </p:cNvPr>
          <p:cNvSpPr/>
          <p:nvPr/>
        </p:nvSpPr>
        <p:spPr>
          <a:xfrm>
            <a:off x="3810003" y="2314564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05EE96-B475-48EB-85D5-1F01BF1F5C49}"/>
              </a:ext>
            </a:extLst>
          </p:cNvPr>
          <p:cNvSpPr/>
          <p:nvPr/>
        </p:nvSpPr>
        <p:spPr>
          <a:xfrm>
            <a:off x="4658593" y="2314564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9AABF-D202-4AF1-97B6-B377B5241346}"/>
              </a:ext>
            </a:extLst>
          </p:cNvPr>
          <p:cNvSpPr/>
          <p:nvPr/>
        </p:nvSpPr>
        <p:spPr>
          <a:xfrm>
            <a:off x="4256811" y="2847964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54BDB-EEC5-4CD4-8E9C-3B8C407BC17B}"/>
              </a:ext>
            </a:extLst>
          </p:cNvPr>
          <p:cNvSpPr/>
          <p:nvPr/>
        </p:nvSpPr>
        <p:spPr>
          <a:xfrm>
            <a:off x="3404758" y="2851427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71773D-5659-473D-A503-F5F5962959BE}"/>
              </a:ext>
            </a:extLst>
          </p:cNvPr>
          <p:cNvSpPr/>
          <p:nvPr/>
        </p:nvSpPr>
        <p:spPr>
          <a:xfrm>
            <a:off x="5077693" y="2851427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A3464-B7EB-4322-BA11-546688A7E551}"/>
              </a:ext>
            </a:extLst>
          </p:cNvPr>
          <p:cNvSpPr/>
          <p:nvPr/>
        </p:nvSpPr>
        <p:spPr>
          <a:xfrm>
            <a:off x="3827318" y="3390900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BF997-0E85-4C5B-BD2C-57D3CB0C94F2}"/>
              </a:ext>
            </a:extLst>
          </p:cNvPr>
          <p:cNvSpPr/>
          <p:nvPr/>
        </p:nvSpPr>
        <p:spPr>
          <a:xfrm>
            <a:off x="2971803" y="3391753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F0F69D-F85B-47B2-A9B5-FF60E740D08A}"/>
              </a:ext>
            </a:extLst>
          </p:cNvPr>
          <p:cNvSpPr/>
          <p:nvPr/>
        </p:nvSpPr>
        <p:spPr>
          <a:xfrm>
            <a:off x="4672445" y="3390900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917CC7-1EAC-4A5C-A1BE-257A586CE6CF}"/>
              </a:ext>
            </a:extLst>
          </p:cNvPr>
          <p:cNvSpPr/>
          <p:nvPr/>
        </p:nvSpPr>
        <p:spPr>
          <a:xfrm>
            <a:off x="5524500" y="3410828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06114B-FD4C-4A9F-9A83-B79B9909B270}"/>
              </a:ext>
            </a:extLst>
          </p:cNvPr>
          <p:cNvSpPr/>
          <p:nvPr/>
        </p:nvSpPr>
        <p:spPr>
          <a:xfrm>
            <a:off x="4256811" y="3925153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A9734F-6DE2-4E27-933D-C436CFA85317}"/>
              </a:ext>
            </a:extLst>
          </p:cNvPr>
          <p:cNvSpPr/>
          <p:nvPr/>
        </p:nvSpPr>
        <p:spPr>
          <a:xfrm>
            <a:off x="3411683" y="3925153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77CF8-6F35-4C00-A2BE-498633416F82}"/>
              </a:ext>
            </a:extLst>
          </p:cNvPr>
          <p:cNvSpPr/>
          <p:nvPr/>
        </p:nvSpPr>
        <p:spPr>
          <a:xfrm>
            <a:off x="5105400" y="3925153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A9BAAE-CC24-4E95-8A08-D397E18B11DD}"/>
              </a:ext>
            </a:extLst>
          </p:cNvPr>
          <p:cNvSpPr/>
          <p:nvPr/>
        </p:nvSpPr>
        <p:spPr>
          <a:xfrm>
            <a:off x="5943600" y="3920835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9EAC40-90AD-4DC8-96A0-327479502E31}"/>
              </a:ext>
            </a:extLst>
          </p:cNvPr>
          <p:cNvSpPr/>
          <p:nvPr/>
        </p:nvSpPr>
        <p:spPr>
          <a:xfrm>
            <a:off x="2566553" y="3920835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F85CB3-3942-4274-A694-2D400EAD7296}"/>
              </a:ext>
            </a:extLst>
          </p:cNvPr>
          <p:cNvCxnSpPr/>
          <p:nvPr/>
        </p:nvCxnSpPr>
        <p:spPr>
          <a:xfrm>
            <a:off x="3429866" y="3677528"/>
            <a:ext cx="268433" cy="428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49AFDB-2955-44D3-92D8-B68119E4327E}"/>
              </a:ext>
            </a:extLst>
          </p:cNvPr>
          <p:cNvCxnSpPr/>
          <p:nvPr/>
        </p:nvCxnSpPr>
        <p:spPr>
          <a:xfrm flipH="1">
            <a:off x="4003966" y="3714346"/>
            <a:ext cx="228600" cy="4095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E1A9170-4E5D-4196-8354-023670D01F1C}"/>
              </a:ext>
            </a:extLst>
          </p:cNvPr>
          <p:cNvSpPr/>
          <p:nvPr/>
        </p:nvSpPr>
        <p:spPr>
          <a:xfrm>
            <a:off x="4256811" y="1698893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98797F-5C6B-497E-B61E-774ABF211EBF}"/>
              </a:ext>
            </a:extLst>
          </p:cNvPr>
          <p:cNvSpPr/>
          <p:nvPr/>
        </p:nvSpPr>
        <p:spPr>
          <a:xfrm>
            <a:off x="3810003" y="2279929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47DCB-8F76-43FB-AB80-4E5DF99690DA}"/>
              </a:ext>
            </a:extLst>
          </p:cNvPr>
          <p:cNvSpPr/>
          <p:nvPr/>
        </p:nvSpPr>
        <p:spPr>
          <a:xfrm>
            <a:off x="4658593" y="2279929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3DC5EB-7643-40E7-A493-7C5B713E5C01}"/>
              </a:ext>
            </a:extLst>
          </p:cNvPr>
          <p:cNvSpPr/>
          <p:nvPr/>
        </p:nvSpPr>
        <p:spPr>
          <a:xfrm>
            <a:off x="4256811" y="2813329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2E6F97-BB70-482E-91B3-97BEE9C1A640}"/>
              </a:ext>
            </a:extLst>
          </p:cNvPr>
          <p:cNvSpPr/>
          <p:nvPr/>
        </p:nvSpPr>
        <p:spPr>
          <a:xfrm>
            <a:off x="3404758" y="2816792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44D3E1-12F5-46A4-89A1-57464F1D4F5E}"/>
              </a:ext>
            </a:extLst>
          </p:cNvPr>
          <p:cNvSpPr/>
          <p:nvPr/>
        </p:nvSpPr>
        <p:spPr>
          <a:xfrm>
            <a:off x="5077693" y="2816792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12498C-6897-490A-9BB5-5C88AEE4D446}"/>
              </a:ext>
            </a:extLst>
          </p:cNvPr>
          <p:cNvSpPr/>
          <p:nvPr/>
        </p:nvSpPr>
        <p:spPr>
          <a:xfrm>
            <a:off x="3827318" y="3356265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D843E20-3D9B-44E7-9B07-ABCB09F8BD12}"/>
              </a:ext>
            </a:extLst>
          </p:cNvPr>
          <p:cNvSpPr/>
          <p:nvPr/>
        </p:nvSpPr>
        <p:spPr>
          <a:xfrm>
            <a:off x="2971803" y="3357118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DC1BB2-720B-488A-BB60-A3BC5A4F7D97}"/>
              </a:ext>
            </a:extLst>
          </p:cNvPr>
          <p:cNvSpPr/>
          <p:nvPr/>
        </p:nvSpPr>
        <p:spPr>
          <a:xfrm>
            <a:off x="4672445" y="3356265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83D59-3F3E-422C-8BAC-799BF62DE20D}"/>
              </a:ext>
            </a:extLst>
          </p:cNvPr>
          <p:cNvSpPr/>
          <p:nvPr/>
        </p:nvSpPr>
        <p:spPr>
          <a:xfrm>
            <a:off x="5524500" y="3376193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14BE01-924C-43DC-B659-6A91A65AFBDB}"/>
              </a:ext>
            </a:extLst>
          </p:cNvPr>
          <p:cNvSpPr/>
          <p:nvPr/>
        </p:nvSpPr>
        <p:spPr>
          <a:xfrm>
            <a:off x="4256811" y="3890518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31D014-414E-4E2C-B4B5-2FF803B12EEE}"/>
              </a:ext>
            </a:extLst>
          </p:cNvPr>
          <p:cNvSpPr/>
          <p:nvPr/>
        </p:nvSpPr>
        <p:spPr>
          <a:xfrm>
            <a:off x="3411683" y="3890518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E77D04-AFA9-412B-A8EB-BEA861B657AC}"/>
              </a:ext>
            </a:extLst>
          </p:cNvPr>
          <p:cNvSpPr/>
          <p:nvPr/>
        </p:nvSpPr>
        <p:spPr>
          <a:xfrm>
            <a:off x="5105400" y="3890518"/>
            <a:ext cx="838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EAA9CA-7415-437F-9385-343568F0A11C}"/>
              </a:ext>
            </a:extLst>
          </p:cNvPr>
          <p:cNvSpPr/>
          <p:nvPr/>
        </p:nvSpPr>
        <p:spPr>
          <a:xfrm>
            <a:off x="5943600" y="3886200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BA01AE-0C0C-4B5E-80E0-3928DD722468}"/>
              </a:ext>
            </a:extLst>
          </p:cNvPr>
          <p:cNvSpPr/>
          <p:nvPr/>
        </p:nvSpPr>
        <p:spPr>
          <a:xfrm>
            <a:off x="2566553" y="3886200"/>
            <a:ext cx="8382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C2F352-17E0-4165-9C0C-D5E5EF61EDD6}"/>
              </a:ext>
            </a:extLst>
          </p:cNvPr>
          <p:cNvCxnSpPr/>
          <p:nvPr/>
        </p:nvCxnSpPr>
        <p:spPr>
          <a:xfrm>
            <a:off x="3429866" y="3642893"/>
            <a:ext cx="268433" cy="428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F5CE44-D983-4ABE-BFB6-21B02EB50C66}"/>
              </a:ext>
            </a:extLst>
          </p:cNvPr>
          <p:cNvCxnSpPr/>
          <p:nvPr/>
        </p:nvCxnSpPr>
        <p:spPr>
          <a:xfrm flipH="1">
            <a:off x="4003966" y="3679711"/>
            <a:ext cx="228600" cy="4095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21">
            <a:extLst>
              <a:ext uri="{FF2B5EF4-FFF2-40B4-BE49-F238E27FC236}">
                <a16:creationId xmlns:a16="http://schemas.microsoft.com/office/drawing/2014/main" id="{60D06812-4CC8-460C-8EDE-6D803ECA4EF4}"/>
              </a:ext>
            </a:extLst>
          </p:cNvPr>
          <p:cNvSpPr/>
          <p:nvPr/>
        </p:nvSpPr>
        <p:spPr>
          <a:xfrm>
            <a:off x="190500" y="4556014"/>
            <a:ext cx="8763000" cy="2149586"/>
          </a:xfrm>
          <a:prstGeom prst="roundRect">
            <a:avLst>
              <a:gd name="adj" fmla="val 755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 কতগুলো সংখ্যা ত্রিভুজাকারে সাজানো হয়েছে । সংখ্যাগুলো একটি বিশেষ নিয়ম মেনে নির্বাচন করা হয়েছে । নিয়মটি হলোঃ প্রতি লাইনের শুরুতে ও শেষে ১ থাকবে এবং অন্য সংখ্যাগুলো উপরের সারির দুইটি পাশাপাশি সংখ্যার যোগফলের  সমান । যোগফল আকারে সাজানো এটি একটি প্যাটার্ন সৃষ্টি করেছে। সুতরাং এটি একটি প্যাটার্ন ।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5000">
              <a:srgbClr val="85C2FF"/>
            </a:gs>
            <a:gs pos="32000">
              <a:srgbClr val="C4D6EB"/>
            </a:gs>
            <a:gs pos="68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991600" y="1447800"/>
            <a:ext cx="0" cy="454152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380" y="-5"/>
            <a:ext cx="0" cy="6858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490" y="0"/>
            <a:ext cx="0" cy="6858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16291" y="0"/>
            <a:ext cx="0" cy="6858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42" y="6816435"/>
            <a:ext cx="9102436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1143000"/>
            <a:ext cx="0" cy="507344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66910" y="-20780"/>
            <a:ext cx="0" cy="6858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677890"/>
            <a:ext cx="9102436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247" y="173180"/>
            <a:ext cx="9102436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05" y="34635"/>
            <a:ext cx="9102436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980996"/>
            <a:ext cx="8153400" cy="284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 , ১, ১, ২, ৩, ৫, ৮, ১৩, ২১, ৩৪, -------------- 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উপরের সংখ্যাগুলো লক্ষ্যা করেলে দেখতে পাবে পরপর দুইটি সংখ্যার যোগফল পরবর্তী সংখ্যার সমান । 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যেমনঃ </a:t>
            </a:r>
          </a:p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+ ১ = ১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+১ = ২,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+ ২ = ৩,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+ ৩ = ৫, </a:t>
            </a:r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 + ৫ = ৮,</a:t>
            </a:r>
          </a:p>
          <a:p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 + ৮ = ১৩,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 + ১৩ = ২১ ,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১৩ + ২১ = ৩৪</a:t>
            </a:r>
          </a:p>
          <a:p>
            <a:pPr algn="just"/>
            <a:r>
              <a:rPr lang="bn-IN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57400" y="228600"/>
            <a:ext cx="4191000" cy="609600"/>
          </a:xfrm>
          <a:prstGeom prst="flowChartTerminator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ফিবোনাক্কি সংখ্যাঃ 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990600" y="3657600"/>
            <a:ext cx="6477000" cy="755073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এইরূপ সংখ্যার প্যাটার্নকে ফিবোনাক্কি সংখ্যার প্যাটার্ন বলে। </a:t>
            </a:r>
          </a:p>
        </p:txBody>
      </p:sp>
      <p:sp>
        <p:nvSpPr>
          <p:cNvPr id="15" name="Flowchart: Terminator 14"/>
          <p:cNvSpPr/>
          <p:nvPr/>
        </p:nvSpPr>
        <p:spPr>
          <a:xfrm>
            <a:off x="381000" y="4572000"/>
            <a:ext cx="8382000" cy="210589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সুতরাং বলা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যায়, পর পর দুইটি সংখ্যার যোগফল যদি পরবর্তী সংখ্যার সমান হয় তবে এইরূপ সংখ্যাকে ফিবোনাক্কি সংখ্যা বলে।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65E2A9-3991-4707-9965-0C10CF19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0741"/>
            <a:ext cx="1075892" cy="89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19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57150"/>
        <a:effectLst>
          <a:glow rad="2286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57150"/>
        <a:effectLst>
          <a:glow rad="228600">
            <a:schemeClr val="accent2">
              <a:satMod val="175000"/>
              <a:alpha val="40000"/>
            </a:scheme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828</Words>
  <Application>Microsoft Office PowerPoint</Application>
  <PresentationFormat>On-screen Show (4:3)</PresentationFormat>
  <Paragraphs>311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Nikosh</vt:lpstr>
      <vt:lpstr>NikoshBAN</vt:lpstr>
      <vt:lpstr>SutonnyMJ</vt:lpstr>
      <vt:lpstr>Times New Roman</vt:lpstr>
      <vt:lpstr>Webdings</vt:lpstr>
      <vt:lpstr>2_Office Theme</vt:lpstr>
      <vt:lpstr>5_Office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Shafik</cp:lastModifiedBy>
  <cp:revision>146</cp:revision>
  <dcterms:created xsi:type="dcterms:W3CDTF">2006-08-16T00:00:00Z</dcterms:created>
  <dcterms:modified xsi:type="dcterms:W3CDTF">2017-10-02T15:48:24Z</dcterms:modified>
</cp:coreProperties>
</file>